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83" r:id="rId4"/>
    <p:sldId id="297" r:id="rId5"/>
    <p:sldId id="296" r:id="rId6"/>
    <p:sldId id="284" r:id="rId7"/>
    <p:sldId id="287" r:id="rId8"/>
    <p:sldId id="288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0000"/>
    <a:srgbClr val="F3FCFF"/>
    <a:srgbClr val="E1F7FF"/>
    <a:srgbClr val="93E3FF"/>
    <a:srgbClr val="FFF2CC"/>
    <a:srgbClr val="EFDECD"/>
    <a:srgbClr val="FFCCFF"/>
    <a:srgbClr val="FAD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412" autoAdjust="0"/>
  </p:normalViewPr>
  <p:slideViewPr>
    <p:cSldViewPr snapToGrid="0">
      <p:cViewPr>
        <p:scale>
          <a:sx n="100" d="100"/>
          <a:sy n="100" d="100"/>
        </p:scale>
        <p:origin x="12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CC7-CAF4-AFF7-B308-853C71F57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5111B-5600-937B-2FDE-BEDE7CB7A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19B3-3571-BCE2-4246-93C7251AD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47FC-65D9-CA8F-8529-E0962E6A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09EF-CB9B-EF57-FC84-26C5B71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61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7188-0734-69BF-06A6-F99FB0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23161-F9CC-207D-35CB-CFB5B1E0F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4B28-408B-7017-7373-A1F25CD1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6A19-3BE2-D2E0-0589-A797D9AA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DD2E-FA9B-5182-8D6A-CF80C14D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0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6E7B-31B1-C759-2710-4B5026128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09FB2-AD7A-BEFD-CC75-D3F96DCF6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EB602-ED08-418E-E1F0-4BAAB88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5296C-6584-97FA-923F-F7CFBB6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5ADA-1A20-99C0-B185-EB725D15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069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3E9F-1C17-66B1-BA66-7D898FA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625E-7963-8BBB-C8E7-97A0FD1F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F080-E6A6-849F-E79D-F1A98EE3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309F-BA6A-47F8-0177-05D00E2C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A71C-5B5B-619E-FB26-CBD2923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86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6C9-FAD7-6132-B131-D4C6DE76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A0ABC-FB2C-8821-2E57-7BBF3A3C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0BDA-CD36-288A-481D-96DE7068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70DBA-A45A-9D28-258D-A867F402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3DE1-5E59-A80F-D5EC-452AD9D7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0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13F-1E25-05B9-D6CD-438B014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CC91-FF68-5472-9796-68D47893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510E-CFC5-A748-91FA-E44081EE1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A83-3E03-8A8F-7839-8C441DA9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D5094-EA69-23AD-7DFB-73B46660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F20C7-60F8-7D19-0A39-3D16A238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496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F18-B4E0-A756-63A6-BA2C8AEC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F224-F65B-CBD4-4230-C1C9CC1A8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C90D-ACD5-8B79-3B53-39E2A0FA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74A0F-A0E2-1402-8EFA-DA13D1FF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32A8-4AA5-17DE-3AC1-597407D79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9DCBD-7E91-8433-F835-F4A4EF6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07C4-9CC4-CF80-25E2-BEBEFD4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48AA3-705B-54C0-F7B8-6B51A627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95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40AA-5609-E4D2-7E8B-5C1D6C8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08760-51A8-6B7D-AF6F-04A355CB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4903-6136-D0AC-C8E5-7DAA329E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8FC8-9612-477A-88A7-6DCE8280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71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9C681-89AA-CDAD-843B-B285890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BE8A-F380-46B7-5673-1D6D546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88E0-9415-F8B7-7D65-318449AA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5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AE9B-5016-3562-7EB1-4B643BA1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7854-E6EA-53A9-C1BA-BA846A27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32EF-BC84-A20F-08B5-9939A4A88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E65E-DCBD-F64E-76CC-909AFA73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0DF15-5100-F4FC-B243-C49FEB9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4512-DBF5-65E1-4829-4407401B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5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9759-69EB-A1C8-E6B2-690E15F5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8FC0-2070-A188-5E31-1A1D2F065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C83F-9F46-0661-E5A3-4F4F8324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FB028-E232-DFA4-B40D-889EC5EB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592CC-EC9A-F53A-E79A-20393ACA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230B-B9CC-4441-02CD-0D59EC1F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036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829DD-6BFB-2474-6A90-86E0AD52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A4AA4-92C1-C775-64EC-651ABAD8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FE85-EA29-0CB8-0C52-173491EF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943F9-8AC6-4393-AEEF-D45C2A43C7C7}" type="datetimeFigureOut">
              <a:rPr lang="LID4096" smtClean="0"/>
              <a:t>04/20/2025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FCC-BF82-71B3-7D59-64FBA713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E9AA-3BC3-2FA4-653F-9F56F2F2D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DE61-F2CD-4685-9306-DD5B16490D0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0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hyperlink" Target="https://github.com/grossiRM/00_Betami/blob/main/00_MF6/99_Summary_MF6_.xls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github.com/grossiRM/00_Betami/blob/main/99_Ye_are_Welcome/99_xls/01_Summary.xls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165BE-9ACC-6A69-A8B1-5A4576F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320AD-1CE0-DCAA-E873-E6951A07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70" y="379032"/>
            <a:ext cx="2066925" cy="26384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8AABB-3E79-EE05-9A1A-A6CA951A09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3339" y="150636"/>
            <a:ext cx="10122284" cy="6646642"/>
            <a:chOff x="2137625" y="-1052854"/>
            <a:chExt cx="21592386" cy="14178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ADFCFA-8B87-F662-4075-6A0E1EEB18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818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154E23-B004-47C9-9E5F-495B83A4A60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8011" y="-10528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D57984-8178-D0F0-A7BF-BDDA4E1BFE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7625" y="6103454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1FDBBB-2AD1-2F17-44EF-3A47C4C342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2818" y="6103453"/>
              <a:ext cx="7022000" cy="702199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E855F5-3FC4-F33D-968D-35BC41453ED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08011" y="6103453"/>
              <a:ext cx="7022000" cy="7022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F52DED9-4536-815A-9EE1-A61B874FA1B6}"/>
              </a:ext>
            </a:extLst>
          </p:cNvPr>
          <p:cNvSpPr/>
          <p:nvPr/>
        </p:nvSpPr>
        <p:spPr>
          <a:xfrm flipV="1">
            <a:off x="2653752" y="225056"/>
            <a:ext cx="2202342" cy="320229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BB740-D367-441D-06B9-1C0C37525656}"/>
              </a:ext>
            </a:extLst>
          </p:cNvPr>
          <p:cNvSpPr txBox="1"/>
          <p:nvPr/>
        </p:nvSpPr>
        <p:spPr>
          <a:xfrm>
            <a:off x="8121660" y="53921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04</a:t>
            </a:r>
            <a:endParaRPr lang="LID4096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1B576C-5057-865A-6F7E-93A51D62DF5F}"/>
              </a:ext>
            </a:extLst>
          </p:cNvPr>
          <p:cNvSpPr txBox="1"/>
          <p:nvPr/>
        </p:nvSpPr>
        <p:spPr>
          <a:xfrm>
            <a:off x="8103634" y="2856566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16</a:t>
            </a:r>
            <a:endParaRPr lang="LID4096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8C5C3-EE75-BE02-8EDE-445B9D8FB9F6}"/>
              </a:ext>
            </a:extLst>
          </p:cNvPr>
          <p:cNvSpPr txBox="1"/>
          <p:nvPr/>
        </p:nvSpPr>
        <p:spPr>
          <a:xfrm>
            <a:off x="11517455" y="45465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63BC7-6071-44A3-07F5-FC2DE4E7A94F}"/>
              </a:ext>
            </a:extLst>
          </p:cNvPr>
          <p:cNvSpPr txBox="1"/>
          <p:nvPr/>
        </p:nvSpPr>
        <p:spPr>
          <a:xfrm>
            <a:off x="11552106" y="314551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32</a:t>
            </a:r>
            <a:endParaRPr lang="LID4096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B1DC70-E062-D6FA-6E66-EDC699558226}"/>
              </a:ext>
            </a:extLst>
          </p:cNvPr>
          <p:cNvSpPr txBox="1"/>
          <p:nvPr/>
        </p:nvSpPr>
        <p:spPr>
          <a:xfrm>
            <a:off x="4652359" y="3803709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36</a:t>
            </a:r>
            <a:endParaRPr lang="LID4096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D370F8-AB43-7AC9-02F1-C546C19CFF89}"/>
              </a:ext>
            </a:extLst>
          </p:cNvPr>
          <p:cNvSpPr txBox="1"/>
          <p:nvPr/>
        </p:nvSpPr>
        <p:spPr>
          <a:xfrm>
            <a:off x="4659971" y="6257795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9A3C6-8316-72B5-45B7-AD897A93FBDD}"/>
              </a:ext>
            </a:extLst>
          </p:cNvPr>
          <p:cNvSpPr txBox="1"/>
          <p:nvPr/>
        </p:nvSpPr>
        <p:spPr>
          <a:xfrm>
            <a:off x="8103634" y="363506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52</a:t>
            </a:r>
            <a:endParaRPr lang="LID4096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FEDF4-DF09-9600-EF1A-18686098CC8C}"/>
              </a:ext>
            </a:extLst>
          </p:cNvPr>
          <p:cNvSpPr txBox="1"/>
          <p:nvPr/>
        </p:nvSpPr>
        <p:spPr>
          <a:xfrm>
            <a:off x="8085608" y="595241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60</a:t>
            </a:r>
            <a:endParaRPr lang="LID4096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F06AF-58B1-2BDD-5E5E-2AE6990824D5}"/>
              </a:ext>
            </a:extLst>
          </p:cNvPr>
          <p:cNvSpPr txBox="1"/>
          <p:nvPr/>
        </p:nvSpPr>
        <p:spPr>
          <a:xfrm>
            <a:off x="11517455" y="4282274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6</a:t>
            </a:r>
            <a:r>
              <a:rPr lang="en-US" sz="1400"/>
              <a:t>4</a:t>
            </a:r>
            <a:endParaRPr lang="LID4096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52268-D8C8-419F-7C81-36579EC60624}"/>
              </a:ext>
            </a:extLst>
          </p:cNvPr>
          <p:cNvSpPr txBox="1"/>
          <p:nvPr/>
        </p:nvSpPr>
        <p:spPr>
          <a:xfrm>
            <a:off x="11570132" y="6541647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/>
              <a:t>72</a:t>
            </a:r>
            <a:endParaRPr lang="LID4096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BC8CD4-4C79-ECDB-FC60-7F88581E8F37}"/>
              </a:ext>
            </a:extLst>
          </p:cNvPr>
          <p:cNvCxnSpPr>
            <a:cxnSpLocks/>
          </p:cNvCxnSpPr>
          <p:nvPr/>
        </p:nvCxnSpPr>
        <p:spPr>
          <a:xfrm flipV="1">
            <a:off x="5321643" y="296830"/>
            <a:ext cx="3130148" cy="2256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850D6B-9261-5B72-6335-CA4EF7673AC5}"/>
              </a:ext>
            </a:extLst>
          </p:cNvPr>
          <p:cNvCxnSpPr>
            <a:cxnSpLocks/>
          </p:cNvCxnSpPr>
          <p:nvPr/>
        </p:nvCxnSpPr>
        <p:spPr>
          <a:xfrm flipV="1">
            <a:off x="1813339" y="4431468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5BE786-EFD5-2CBB-559B-1A0DCE602468}"/>
              </a:ext>
            </a:extLst>
          </p:cNvPr>
          <p:cNvCxnSpPr>
            <a:cxnSpLocks/>
          </p:cNvCxnSpPr>
          <p:nvPr/>
        </p:nvCxnSpPr>
        <p:spPr>
          <a:xfrm flipV="1">
            <a:off x="1803578" y="5116397"/>
            <a:ext cx="3269622" cy="653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79CCE5-D42B-61E9-946B-6EB372B2A736}"/>
              </a:ext>
            </a:extLst>
          </p:cNvPr>
          <p:cNvCxnSpPr>
            <a:cxnSpLocks/>
          </p:cNvCxnSpPr>
          <p:nvPr/>
        </p:nvCxnSpPr>
        <p:spPr>
          <a:xfrm flipV="1">
            <a:off x="1795312" y="6106305"/>
            <a:ext cx="2434856" cy="587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C4F999-3F9F-56E0-CCCB-46CE02C5CB2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24760" y="1961970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8B5E602-AE00-EABB-FECF-ACA678461CB9}"/>
              </a:ext>
            </a:extLst>
          </p:cNvPr>
          <p:cNvSpPr/>
          <p:nvPr/>
        </p:nvSpPr>
        <p:spPr>
          <a:xfrm flipV="1">
            <a:off x="2653752" y="3517030"/>
            <a:ext cx="2419448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F88DB-0B0B-D756-3240-C74FCB26590F}"/>
              </a:ext>
            </a:extLst>
          </p:cNvPr>
          <p:cNvSpPr/>
          <p:nvPr/>
        </p:nvSpPr>
        <p:spPr>
          <a:xfrm flipV="1">
            <a:off x="4317497" y="59083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BAC4EE-CEE5-D709-9354-81D20977D0A3}"/>
              </a:ext>
            </a:extLst>
          </p:cNvPr>
          <p:cNvSpPr/>
          <p:nvPr/>
        </p:nvSpPr>
        <p:spPr>
          <a:xfrm flipV="1">
            <a:off x="11139603" y="2553730"/>
            <a:ext cx="755703" cy="810864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0609F-2DBD-29CE-C3A5-67078B26AC86}"/>
              </a:ext>
            </a:extLst>
          </p:cNvPr>
          <p:cNvSpPr/>
          <p:nvPr/>
        </p:nvSpPr>
        <p:spPr>
          <a:xfrm flipV="1">
            <a:off x="5318641" y="3552165"/>
            <a:ext cx="1560723" cy="1037886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87DA5-0633-E437-A23C-FCBAEF5249BA}"/>
              </a:ext>
            </a:extLst>
          </p:cNvPr>
          <p:cNvSpPr/>
          <p:nvPr/>
        </p:nvSpPr>
        <p:spPr>
          <a:xfrm flipV="1">
            <a:off x="9509342" y="1796556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2C214-D0F0-2F30-A595-A7F5C5E805AB}"/>
              </a:ext>
            </a:extLst>
          </p:cNvPr>
          <p:cNvSpPr/>
          <p:nvPr/>
        </p:nvSpPr>
        <p:spPr>
          <a:xfrm flipV="1">
            <a:off x="11139603" y="1803334"/>
            <a:ext cx="745612" cy="718915"/>
          </a:xfrm>
          <a:prstGeom prst="rect">
            <a:avLst/>
          </a:prstGeom>
          <a:noFill/>
          <a:ln w="63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1AA3ED-95FF-CBC3-CDF5-43EFA3A20DF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86717" y="193406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ED5E98-461A-DA86-23DE-171AF31D046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314868" y="2742309"/>
            <a:ext cx="709532" cy="51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9A95C1-7B94-4AC2-2FD8-59D2C6FD67E2}"/>
              </a:ext>
            </a:extLst>
          </p:cNvPr>
          <p:cNvSpPr txBox="1"/>
          <p:nvPr/>
        </p:nvSpPr>
        <p:spPr>
          <a:xfrm>
            <a:off x="6391369" y="2968683"/>
            <a:ext cx="45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400" dirty="0">
                <a:solidFill>
                  <a:srgbClr val="0000FF"/>
                </a:solidFill>
              </a:rPr>
              <a:t>14</a:t>
            </a:r>
            <a:endParaRPr lang="LID4096" sz="1400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EF9F-0C59-43A3-283A-0D9064E3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AB5315-891C-578C-736A-970111BA8BB5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783ED-F9DD-2D4B-838D-8C1E7501D8F6}"/>
              </a:ext>
            </a:extLst>
          </p:cNvPr>
          <p:cNvSpPr txBox="1"/>
          <p:nvPr/>
        </p:nvSpPr>
        <p:spPr>
          <a:xfrm>
            <a:off x="11601466" y="1653259"/>
            <a:ext cx="284798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LID4096" sz="1100" b="1" dirty="0"/>
              <a:t>LGR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8CEC2-F71B-D4B6-9A37-48B027E9A728}"/>
              </a:ext>
            </a:extLst>
          </p:cNvPr>
          <p:cNvSpPr txBox="1"/>
          <p:nvPr/>
        </p:nvSpPr>
        <p:spPr>
          <a:xfrm>
            <a:off x="8168041" y="1643240"/>
            <a:ext cx="318055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pt-BR" sz="1100" b="1" dirty="0"/>
              <a:t>NWT</a:t>
            </a:r>
            <a:endParaRPr lang="LID4096" sz="1100" b="1" dirty="0"/>
          </a:p>
        </p:txBody>
      </p:sp>
    </p:spTree>
    <p:extLst>
      <p:ext uri="{BB962C8B-B14F-4D97-AF65-F5344CB8AC3E}">
        <p14:creationId xmlns:p14="http://schemas.microsoft.com/office/powerpoint/2010/main" val="13883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1920395-10BB-1C6C-FDA3-198A701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6" y="3041021"/>
            <a:ext cx="2066925" cy="26384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D60CD5-8FC3-B377-F2BB-F31DB37486B5}"/>
              </a:ext>
            </a:extLst>
          </p:cNvPr>
          <p:cNvSpPr/>
          <p:nvPr/>
        </p:nvSpPr>
        <p:spPr>
          <a:xfrm flipV="1">
            <a:off x="1488908" y="2990509"/>
            <a:ext cx="2202342" cy="2883674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21F82AF-0234-92CC-9FF1-AFA9DF72E623}"/>
              </a:ext>
            </a:extLst>
          </p:cNvPr>
          <p:cNvSpPr/>
          <p:nvPr/>
        </p:nvSpPr>
        <p:spPr>
          <a:xfrm>
            <a:off x="1333909" y="341419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6470D2-0A0D-6DE0-8223-223B86F76457}"/>
              </a:ext>
            </a:extLst>
          </p:cNvPr>
          <p:cNvSpPr/>
          <p:nvPr/>
        </p:nvSpPr>
        <p:spPr>
          <a:xfrm>
            <a:off x="1332877" y="49990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4C25920-3A61-B1C7-6B07-41B2EB696076}"/>
              </a:ext>
            </a:extLst>
          </p:cNvPr>
          <p:cNvSpPr/>
          <p:nvPr/>
        </p:nvSpPr>
        <p:spPr>
          <a:xfrm>
            <a:off x="1340497" y="5418168"/>
            <a:ext cx="226418" cy="292388"/>
          </a:xfrm>
          <a:prstGeom prst="rightArrow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A84D2B-A419-BA84-2DE2-DF40C5B560A4}"/>
              </a:ext>
            </a:extLst>
          </p:cNvPr>
          <p:cNvGrpSpPr>
            <a:grpSpLocks noChangeAspect="1"/>
          </p:cNvGrpSpPr>
          <p:nvPr/>
        </p:nvGrpSpPr>
        <p:grpSpPr>
          <a:xfrm>
            <a:off x="3506989" y="69410"/>
            <a:ext cx="8480015" cy="6592420"/>
            <a:chOff x="3335315" y="-202025"/>
            <a:chExt cx="8835638" cy="68688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A04937-DE07-A062-A874-BD1F17C432CD}"/>
                </a:ext>
              </a:extLst>
            </p:cNvPr>
            <p:cNvGrpSpPr/>
            <p:nvPr/>
          </p:nvGrpSpPr>
          <p:grpSpPr>
            <a:xfrm>
              <a:off x="3937687" y="150635"/>
              <a:ext cx="8088552" cy="6516221"/>
              <a:chOff x="90715" y="163050"/>
              <a:chExt cx="12015560" cy="870114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6DE97A-0F62-069C-EC90-FC3D489E17FC}"/>
                  </a:ext>
                </a:extLst>
              </p:cNvPr>
              <p:cNvSpPr/>
              <p:nvPr/>
            </p:nvSpPr>
            <p:spPr>
              <a:xfrm>
                <a:off x="90715" y="163050"/>
                <a:ext cx="12015560" cy="66949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16946CA-1962-AFE7-A833-E6CD63A8DED9}"/>
                  </a:ext>
                </a:extLst>
              </p:cNvPr>
              <p:cNvGrpSpPr/>
              <p:nvPr/>
            </p:nvGrpSpPr>
            <p:grpSpPr>
              <a:xfrm>
                <a:off x="214874" y="219075"/>
                <a:ext cx="11842812" cy="8645123"/>
                <a:chOff x="214874" y="219075"/>
                <a:chExt cx="11842812" cy="8645123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ADFD20C-8D0A-B072-C9F3-2FE47BCAA1C6}"/>
                    </a:ext>
                  </a:extLst>
                </p:cNvPr>
                <p:cNvGrpSpPr/>
                <p:nvPr/>
              </p:nvGrpSpPr>
              <p:grpSpPr>
                <a:xfrm>
                  <a:off x="214874" y="219075"/>
                  <a:ext cx="11818263" cy="4547000"/>
                  <a:chOff x="0" y="1081729"/>
                  <a:chExt cx="12192000" cy="4694541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CC104C84-967D-A53D-6F3F-AE2EAB671B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1081729"/>
                    <a:ext cx="12192000" cy="46945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Arrow: Down 18">
                    <a:extLst>
                      <a:ext uri="{FF2B5EF4-FFF2-40B4-BE49-F238E27FC236}">
                        <a16:creationId xmlns:a16="http://schemas.microsoft.com/office/drawing/2014/main" id="{82C96D7B-9BEB-72F1-A7DC-A44DFC65BC8D}"/>
                      </a:ext>
                    </a:extLst>
                  </p:cNvPr>
                  <p:cNvSpPr/>
                  <p:nvPr/>
                </p:nvSpPr>
                <p:spPr>
                  <a:xfrm rot="18318717">
                    <a:off x="3422469" y="2090057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20" name="Arrow: Down 19">
                    <a:extLst>
                      <a:ext uri="{FF2B5EF4-FFF2-40B4-BE49-F238E27FC236}">
                        <a16:creationId xmlns:a16="http://schemas.microsoft.com/office/drawing/2014/main" id="{CC6638A3-0E7B-9C31-668E-287D79E4E0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59171" y="1103500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  <p:sp>
                <p:nvSpPr>
                  <p:cNvPr id="21" name="Arrow: Down 20">
                    <a:extLst>
                      <a:ext uri="{FF2B5EF4-FFF2-40B4-BE49-F238E27FC236}">
                        <a16:creationId xmlns:a16="http://schemas.microsoft.com/office/drawing/2014/main" id="{6BF8FCC1-A2DE-F31B-D4A2-43718B9A2E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528896" y="2666688"/>
                    <a:ext cx="339634" cy="296092"/>
                  </a:xfrm>
                  <a:prstGeom prst="down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C893D4E-2A1C-8ECB-CE91-B293D1CA4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98179" y="6943724"/>
                  <a:ext cx="5835032" cy="1920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905CBD2-7379-980D-7F67-88D7BD696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2654" y="4857850"/>
                  <a:ext cx="5835032" cy="19204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E423219-70E4-A51F-F637-658D1BB85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4015" b="67384"/>
              <a:stretch/>
            </p:blipFill>
            <p:spPr>
              <a:xfrm>
                <a:off x="9187072" y="5047489"/>
                <a:ext cx="2624420" cy="3275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385A10-8D7D-1096-F340-03433078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59" t="64003" r="22647" b="1751"/>
              <a:stretch/>
            </p:blipFill>
            <p:spPr>
              <a:xfrm>
                <a:off x="9162600" y="7300149"/>
                <a:ext cx="2648894" cy="3439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3A7D16-E071-5EE4-C64D-4ADC6AC8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303"/>
            <a:stretch/>
          </p:blipFill>
          <p:spPr>
            <a:xfrm>
              <a:off x="4021268" y="3662127"/>
              <a:ext cx="3960695" cy="30046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20E6DF-4B8A-517E-7F8E-33A89974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4070" r="17344" b="2294"/>
            <a:stretch/>
          </p:blipFill>
          <p:spPr>
            <a:xfrm>
              <a:off x="6019800" y="5337343"/>
              <a:ext cx="1836454" cy="24786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DBF955-CF20-DA34-D4B8-620D0E366737}"/>
                </a:ext>
              </a:extLst>
            </p:cNvPr>
            <p:cNvSpPr txBox="1"/>
            <p:nvPr/>
          </p:nvSpPr>
          <p:spPr>
            <a:xfrm>
              <a:off x="3335315" y="-202025"/>
              <a:ext cx="8835638" cy="609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https://github.com/grossiRM/00_Betami/blob/main/99_Ye_are_Welcome/99_xls/</a:t>
              </a:r>
              <a:r>
                <a:rPr lang="en-US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01_</a:t>
              </a:r>
              <a:r>
                <a:rPr lang="en-US" b="1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Summary</a:t>
              </a:r>
              <a:r>
                <a:rPr lang="en-US" sz="1400" dirty="0">
                  <a:solidFill>
                    <a:srgbClr val="0563C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.xlsx</a:t>
              </a:r>
              <a:br>
                <a:rPr lang="pt-BR" sz="1400" dirty="0"/>
              </a:br>
              <a:endParaRPr lang="LID4096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6C8AE1F-3995-D285-4307-A512C5E71DB1}"/>
              </a:ext>
            </a:extLst>
          </p:cNvPr>
          <p:cNvSpPr txBox="1"/>
          <p:nvPr/>
        </p:nvSpPr>
        <p:spPr>
          <a:xfrm>
            <a:off x="204996" y="6138610"/>
            <a:ext cx="353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https://github.com/grossiRM/00_Betami/blob/main/00_MF6/99_Summary_</a:t>
            </a:r>
            <a:r>
              <a:rPr lang="LID4096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MF6</a:t>
            </a:r>
            <a:r>
              <a:rPr lang="LID4096" sz="14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_.xlsx</a:t>
            </a:r>
            <a:endParaRPr lang="LID4096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C78C0-8E04-541B-2832-83653B8ACFE0}"/>
              </a:ext>
            </a:extLst>
          </p:cNvPr>
          <p:cNvSpPr txBox="1"/>
          <p:nvPr/>
        </p:nvSpPr>
        <p:spPr>
          <a:xfrm>
            <a:off x="2905016" y="364621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Excel_01</a:t>
            </a:r>
            <a:endParaRPr lang="LID409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A2690-D378-A9B1-BF2D-97A71DD1F404}"/>
              </a:ext>
            </a:extLst>
          </p:cNvPr>
          <p:cNvSpPr txBox="1"/>
          <p:nvPr/>
        </p:nvSpPr>
        <p:spPr>
          <a:xfrm>
            <a:off x="13821" y="5769278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/>
              <a:t>Excel_02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DE995-5AC1-CA67-589F-FC8D8705C6F8}"/>
              </a:ext>
            </a:extLst>
          </p:cNvPr>
          <p:cNvSpPr txBox="1"/>
          <p:nvPr/>
        </p:nvSpPr>
        <p:spPr>
          <a:xfrm>
            <a:off x="4160983" y="6292379"/>
            <a:ext cx="10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pt-BR" dirty="0" err="1"/>
              <a:t>Toth’s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5C2C-A6E1-4751-00F1-79F75B8E4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CA528-7074-506A-DABC-0BD68C28B189}"/>
              </a:ext>
            </a:extLst>
          </p:cNvPr>
          <p:cNvSpPr/>
          <p:nvPr/>
        </p:nvSpPr>
        <p:spPr>
          <a:xfrm flipV="1">
            <a:off x="118918" y="215055"/>
            <a:ext cx="2298816" cy="1999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9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297C0D4-27E2-E77D-BB01-25A1189A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DE1F7EB-0C67-A735-92A5-493EBF28C639}"/>
              </a:ext>
            </a:extLst>
          </p:cNvPr>
          <p:cNvGrpSpPr/>
          <p:nvPr/>
        </p:nvGrpSpPr>
        <p:grpSpPr>
          <a:xfrm>
            <a:off x="220900" y="3401263"/>
            <a:ext cx="3683678" cy="3289308"/>
            <a:chOff x="2364029" y="713938"/>
            <a:chExt cx="3904818" cy="36494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7BDAA0C-C4D8-B552-D514-5CEEC70B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870" r="26475"/>
            <a:stretch/>
          </p:blipFill>
          <p:spPr>
            <a:xfrm>
              <a:off x="2365424" y="713938"/>
              <a:ext cx="2633226" cy="324567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17721C-8912-9A18-0747-706F94E7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7379" y="771107"/>
              <a:ext cx="997304" cy="96368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CFD3CC-F8BB-F379-98F1-F8E3E184B41B}"/>
                </a:ext>
              </a:extLst>
            </p:cNvPr>
            <p:cNvSpPr/>
            <p:nvPr/>
          </p:nvSpPr>
          <p:spPr>
            <a:xfrm>
              <a:off x="2365423" y="713938"/>
              <a:ext cx="3730577" cy="102085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B7B0E1-1B41-0E19-33ED-247B9FDCE7C8}"/>
                </a:ext>
              </a:extLst>
            </p:cNvPr>
            <p:cNvSpPr txBox="1"/>
            <p:nvPr/>
          </p:nvSpPr>
          <p:spPr>
            <a:xfrm>
              <a:off x="5615997" y="933220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1D</a:t>
              </a:r>
              <a:endParaRPr lang="LID4096" sz="1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D33185-F297-BCA5-D84A-40A1E9800923}"/>
                </a:ext>
              </a:extLst>
            </p:cNvPr>
            <p:cNvSpPr/>
            <p:nvPr/>
          </p:nvSpPr>
          <p:spPr>
            <a:xfrm>
              <a:off x="2364029" y="1734796"/>
              <a:ext cx="3730577" cy="7893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4E8232-324E-710B-5082-1F3E0F3A2810}"/>
                </a:ext>
              </a:extLst>
            </p:cNvPr>
            <p:cNvSpPr/>
            <p:nvPr/>
          </p:nvSpPr>
          <p:spPr>
            <a:xfrm>
              <a:off x="2364029" y="2524125"/>
              <a:ext cx="3730577" cy="14573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sz="1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3F7507-F798-7622-DA25-5401BE9FDC38}"/>
                </a:ext>
              </a:extLst>
            </p:cNvPr>
            <p:cNvSpPr txBox="1"/>
            <p:nvPr/>
          </p:nvSpPr>
          <p:spPr>
            <a:xfrm>
              <a:off x="4942559" y="1835477"/>
              <a:ext cx="480004" cy="409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/>
                <a:t>2D</a:t>
              </a:r>
              <a:endParaRPr lang="LID4096" sz="1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5685EA-A940-D2C0-ABF8-B91E9639E09F}"/>
                </a:ext>
              </a:extLst>
            </p:cNvPr>
            <p:cNvSpPr txBox="1"/>
            <p:nvPr/>
          </p:nvSpPr>
          <p:spPr>
            <a:xfrm>
              <a:off x="4061460" y="2546984"/>
              <a:ext cx="1382629" cy="640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b="1" dirty="0"/>
                <a:t>Freundlich, Langmuir, decay, R, </a:t>
              </a:r>
            </a:p>
            <a:p>
              <a:r>
                <a:rPr lang="en-US" sz="1050" b="1" dirty="0"/>
                <a:t>.. Flopy isotherms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D48D5-CB82-3EF1-D7C4-54BBD5B779C1}"/>
                </a:ext>
              </a:extLst>
            </p:cNvPr>
            <p:cNvSpPr txBox="1"/>
            <p:nvPr/>
          </p:nvSpPr>
          <p:spPr>
            <a:xfrm>
              <a:off x="5049648" y="3386994"/>
              <a:ext cx="1219199" cy="657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r>
                <a:rPr lang="en-US" sz="1050" dirty="0"/>
                <a:t>van Genuchten, </a:t>
              </a:r>
            </a:p>
            <a:p>
              <a:r>
                <a:rPr lang="en-US" sz="1050" dirty="0"/>
                <a:t>Brooks Corey</a:t>
              </a:r>
            </a:p>
            <a:p>
              <a:r>
                <a:rPr lang="en-US" sz="1050" dirty="0"/>
                <a:t>Hydro's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A4C57F-1D74-DD75-8F1C-4CFA5A0349CE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90" y="3549879"/>
              <a:ext cx="5486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Rectangle 1">
              <a:extLst>
                <a:ext uri="{FF2B5EF4-FFF2-40B4-BE49-F238E27FC236}">
                  <a16:creationId xmlns:a16="http://schemas.microsoft.com/office/drawing/2014/main" id="{03CB40EB-CE5F-4841-34EE-2CBA4B88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029" y="4021907"/>
              <a:ext cx="3810518" cy="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altLang="LID4096" sz="1400" dirty="0"/>
                <a:t>Relative Permeability from Capillary Pressure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8AC3884-60B6-88FF-4724-F64E320D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-585"/>
          <a:stretch/>
        </p:blipFill>
        <p:spPr>
          <a:xfrm>
            <a:off x="2828275" y="167429"/>
            <a:ext cx="3962583" cy="30572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0581B-0CC4-09E7-6BCC-39ADBE75FD27}"/>
              </a:ext>
            </a:extLst>
          </p:cNvPr>
          <p:cNvSpPr/>
          <p:nvPr/>
        </p:nvSpPr>
        <p:spPr>
          <a:xfrm>
            <a:off x="118918" y="415011"/>
            <a:ext cx="2298816" cy="4041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319723-66EE-DB0E-948D-D1BBC15DD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189" y="1259747"/>
            <a:ext cx="2170088" cy="1136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72B601-71FF-32E5-47AD-97CCFC27687C}"/>
              </a:ext>
            </a:extLst>
          </p:cNvPr>
          <p:cNvSpPr/>
          <p:nvPr/>
        </p:nvSpPr>
        <p:spPr>
          <a:xfrm>
            <a:off x="3823669" y="2273181"/>
            <a:ext cx="444510" cy="24457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FE5F3-8091-D3A7-C53F-BCA076C1C1F4}"/>
              </a:ext>
            </a:extLst>
          </p:cNvPr>
          <p:cNvGrpSpPr/>
          <p:nvPr/>
        </p:nvGrpSpPr>
        <p:grpSpPr>
          <a:xfrm>
            <a:off x="8564649" y="119062"/>
            <a:ext cx="3169437" cy="6619875"/>
            <a:chOff x="8767190" y="109673"/>
            <a:chExt cx="3169437" cy="66198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50A726-7430-4954-357E-CE7D8FCB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1520" y="109673"/>
              <a:ext cx="3076575" cy="661987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6055B-DB4B-D1F7-1A30-B80D7ACC8BFC}"/>
                </a:ext>
              </a:extLst>
            </p:cNvPr>
            <p:cNvSpPr/>
            <p:nvPr/>
          </p:nvSpPr>
          <p:spPr>
            <a:xfrm>
              <a:off x="8767190" y="1689388"/>
              <a:ext cx="3169437" cy="414649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E3A54C-E9B9-AE60-ACCE-A72AD4EEEBE9}"/>
                </a:ext>
              </a:extLst>
            </p:cNvPr>
            <p:cNvSpPr/>
            <p:nvPr/>
          </p:nvSpPr>
          <p:spPr>
            <a:xfrm>
              <a:off x="8767190" y="3710125"/>
              <a:ext cx="2170088" cy="816574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6865B-C8F5-7E29-5AF0-ACC56CFAC822}"/>
                </a:ext>
              </a:extLst>
            </p:cNvPr>
            <p:cNvSpPr/>
            <p:nvPr/>
          </p:nvSpPr>
          <p:spPr>
            <a:xfrm>
              <a:off x="8767190" y="6100246"/>
              <a:ext cx="2091448" cy="594898"/>
            </a:xfrm>
            <a:prstGeom prst="rect">
              <a:avLst/>
            </a:prstGeom>
            <a:noFill/>
            <a:ln w="9525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768A1-BB54-975B-578B-DF5F3DFE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423" y="3422429"/>
            <a:ext cx="1511947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E3DB3C-ACA8-A736-F5FB-D972E0767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277" y="3419368"/>
            <a:ext cx="2170189" cy="989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646850-452E-5FE8-30A6-72161C0076A1}"/>
              </a:ext>
            </a:extLst>
          </p:cNvPr>
          <p:cNvSpPr txBox="1"/>
          <p:nvPr/>
        </p:nvSpPr>
        <p:spPr>
          <a:xfrm>
            <a:off x="200715" y="3095806"/>
            <a:ext cx="7136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Zahasky</a:t>
            </a:r>
            <a:endParaRPr lang="LID4096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9E0F1C-2D03-9996-626C-F43323310329}"/>
              </a:ext>
            </a:extLst>
          </p:cNvPr>
          <p:cNvGrpSpPr>
            <a:grpSpLocks noChangeAspect="1"/>
          </p:cNvGrpSpPr>
          <p:nvPr/>
        </p:nvGrpSpPr>
        <p:grpSpPr>
          <a:xfrm>
            <a:off x="3951423" y="4458289"/>
            <a:ext cx="2820424" cy="1868357"/>
            <a:chOff x="5817289" y="4449137"/>
            <a:chExt cx="2094471" cy="13874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CE98D4-A5B4-1343-BC00-E0F97A6F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289" y="4449137"/>
              <a:ext cx="2094471" cy="90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96C554-2CE1-9F07-CE1A-242B406A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7289" y="5374257"/>
              <a:ext cx="973569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723EEC-0040-ED9E-E64B-FAC1C704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3282" y="5374257"/>
              <a:ext cx="1098477" cy="4623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8F79C4-1D46-34C7-C748-88BE9DFA91BA}"/>
              </a:ext>
            </a:extLst>
          </p:cNvPr>
          <p:cNvSpPr txBox="1"/>
          <p:nvPr/>
        </p:nvSpPr>
        <p:spPr>
          <a:xfrm>
            <a:off x="7881976" y="76554"/>
            <a:ext cx="587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100" b="1"/>
            </a:lvl1pPr>
          </a:lstStyle>
          <a:p>
            <a:pPr algn="ctr"/>
            <a:r>
              <a:rPr lang="en-US" sz="1200" dirty="0"/>
              <a:t>Zheng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988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D607-ADF2-B92F-DA85-EB6DDA6C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60B4A15-4577-3B5D-D80A-8AB669E4C3D7}"/>
              </a:ext>
            </a:extLst>
          </p:cNvPr>
          <p:cNvGrpSpPr>
            <a:grpSpLocks noChangeAspect="1"/>
          </p:cNvGrpSpPr>
          <p:nvPr/>
        </p:nvGrpSpPr>
        <p:grpSpPr>
          <a:xfrm>
            <a:off x="3057525" y="1687079"/>
            <a:ext cx="8809400" cy="5011171"/>
            <a:chOff x="74976" y="1"/>
            <a:chExt cx="11791950" cy="67077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A893AE-0E66-05F3-AD6B-F9C05168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074" y="2778034"/>
              <a:ext cx="2620797" cy="38049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BD1D8A-3E35-63D8-97E1-F47C8BDA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6" y="1"/>
              <a:ext cx="6632060" cy="25951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C6DC6A-D429-C425-5684-791B3356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652" y="5091854"/>
              <a:ext cx="1665651" cy="15557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10781B-9B3A-80CD-8A44-A8BDB0DD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914" y="2843258"/>
              <a:ext cx="5858012" cy="38645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3EDDC-B703-8687-3CEC-86156C75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1022" y="150223"/>
              <a:ext cx="1926111" cy="1744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FFFAD-217F-FA15-1DE5-311CF3A2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3073" y="434817"/>
              <a:ext cx="2646207" cy="17255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5C5696-DE3B-44A5-B957-5C7C027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2396"/>
            <a:stretch/>
          </p:blipFill>
          <p:spPr>
            <a:xfrm>
              <a:off x="9881630" y="995520"/>
              <a:ext cx="1763079" cy="137330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F76630-A14C-78ED-6950-B11DFF70E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53" y="3017492"/>
            <a:ext cx="1963803" cy="359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1BEB49-E96B-ACCE-FBDD-1B1D2DA04343}"/>
              </a:ext>
            </a:extLst>
          </p:cNvPr>
          <p:cNvSpPr/>
          <p:nvPr/>
        </p:nvSpPr>
        <p:spPr>
          <a:xfrm flipV="1">
            <a:off x="2877945" y="1648317"/>
            <a:ext cx="9100283" cy="5094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1C390-5CBC-70E7-4BAD-54045D9C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61E17-F652-163A-CDC2-70438D3076F7}"/>
              </a:ext>
            </a:extLst>
          </p:cNvPr>
          <p:cNvSpPr/>
          <p:nvPr/>
        </p:nvSpPr>
        <p:spPr>
          <a:xfrm flipV="1">
            <a:off x="118918" y="1416049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9F3B6-AE74-6FFA-A71C-A83A60423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172" y="194454"/>
            <a:ext cx="1628775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7967B-28D9-1F52-ED1C-BC94696D79E1}"/>
              </a:ext>
            </a:extLst>
          </p:cNvPr>
          <p:cNvSpPr/>
          <p:nvPr/>
        </p:nvSpPr>
        <p:spPr>
          <a:xfrm flipV="1">
            <a:off x="2202056" y="61355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2D5FB-BEF4-5200-9FF6-D87EAF91CE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590" y="206329"/>
            <a:ext cx="23336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B623-4599-C63D-7A0C-598B0B68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681AED-06D4-3011-CA0B-B5D10ECC46B6}"/>
              </a:ext>
            </a:extLst>
          </p:cNvPr>
          <p:cNvSpPr txBox="1"/>
          <p:nvPr/>
        </p:nvSpPr>
        <p:spPr>
          <a:xfrm>
            <a:off x="3168693" y="4634624"/>
            <a:ext cx="53867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400"/>
            </a:lvl1pPr>
          </a:lstStyle>
          <a:p>
            <a:r>
              <a:rPr lang="LID4096" sz="1200" dirty="0"/>
              <a:t>E:\15_REPOS\00_BETAMI\98_Random\01_Mnfienen\A_Modflow-Setup\examples</a:t>
            </a:r>
            <a:endParaRPr lang="pt-BR" sz="1200" dirty="0"/>
          </a:p>
          <a:p>
            <a:r>
              <a:rPr lang="LID4096" sz="1200" dirty="0"/>
              <a:t>E:\15_REPOS\00_BETAMI\98_Random\06_ThoReimann</a:t>
            </a:r>
            <a:endParaRPr lang="pt-BR" sz="1200" dirty="0"/>
          </a:p>
          <a:p>
            <a:r>
              <a:rPr lang="LID4096" sz="1200" dirty="0"/>
              <a:t>E:\15_REPOS\00_BETAMI\98_Random\07_Hatari</a:t>
            </a:r>
            <a:endParaRPr lang="pt-BR" sz="1200" dirty="0"/>
          </a:p>
          <a:p>
            <a:r>
              <a:rPr lang="LID4096" sz="1200" dirty="0"/>
              <a:t>E:\15_REPOS\00_BETAMI\98_Random\99_Samples_high_L_temp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D1022-21A0-634A-20A0-520D0ECFC527}"/>
              </a:ext>
            </a:extLst>
          </p:cNvPr>
          <p:cNvSpPr txBox="1"/>
          <p:nvPr/>
        </p:nvSpPr>
        <p:spPr>
          <a:xfrm>
            <a:off x="6934200" y="125376"/>
            <a:ext cx="51197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050" dirty="0">
                <a:solidFill>
                  <a:srgbClr val="0000FF"/>
                </a:solidFill>
              </a:rPr>
              <a:t>E:\15_REPOS\b01_christianlangevin\00_gw3099_classrepo-master\exercises\</a:t>
            </a:r>
            <a:r>
              <a:rPr lang="LID4096" sz="1050" b="1" dirty="0">
                <a:solidFill>
                  <a:srgbClr val="FF0000"/>
                </a:solidFill>
              </a:rPr>
              <a:t>MT3DUSGS</a:t>
            </a:r>
            <a:endParaRPr lang="pt-BR" sz="1050" b="1" dirty="0">
              <a:solidFill>
                <a:srgbClr val="FF0000"/>
              </a:solidFill>
            </a:endParaRPr>
          </a:p>
          <a:p>
            <a:r>
              <a:rPr lang="en-US" sz="1050" dirty="0">
                <a:solidFill>
                  <a:srgbClr val="0000FF"/>
                </a:solidFill>
              </a:rPr>
              <a:t>E:\15_REPOS\b01_christianlangevin\umn2024-main\notebook</a:t>
            </a:r>
            <a:endParaRPr lang="LID4096" sz="1050" dirty="0">
              <a:solidFill>
                <a:srgbClr val="0000FF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528EF8-EFA6-ECB2-DFBB-D502208B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5937" b="26380"/>
          <a:stretch/>
        </p:blipFill>
        <p:spPr>
          <a:xfrm>
            <a:off x="8768072" y="764276"/>
            <a:ext cx="3210157" cy="8309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FF83E-3221-C550-3D0C-5DD2D7CA8007}"/>
              </a:ext>
            </a:extLst>
          </p:cNvPr>
          <p:cNvGrpSpPr/>
          <p:nvPr/>
        </p:nvGrpSpPr>
        <p:grpSpPr>
          <a:xfrm>
            <a:off x="5949098" y="766469"/>
            <a:ext cx="2606338" cy="3395766"/>
            <a:chOff x="7229475" y="3238839"/>
            <a:chExt cx="2606338" cy="339576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EC6C5-9940-FBEC-6EFE-9C75F4A4A939}"/>
                </a:ext>
              </a:extLst>
            </p:cNvPr>
            <p:cNvGrpSpPr/>
            <p:nvPr/>
          </p:nvGrpSpPr>
          <p:grpSpPr>
            <a:xfrm>
              <a:off x="7350437" y="3264682"/>
              <a:ext cx="2419861" cy="2398307"/>
              <a:chOff x="7070031" y="1292190"/>
              <a:chExt cx="2419861" cy="23983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62B55C3-704F-9059-D125-204BCC930DD6}"/>
                  </a:ext>
                </a:extLst>
              </p:cNvPr>
              <p:cNvGrpSpPr/>
              <p:nvPr/>
            </p:nvGrpSpPr>
            <p:grpSpPr>
              <a:xfrm>
                <a:off x="7070033" y="1292190"/>
                <a:ext cx="2419859" cy="2398307"/>
                <a:chOff x="4397669" y="3928206"/>
                <a:chExt cx="2419859" cy="2398307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06CC7C-4776-E7B5-A5D6-12431E8C6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1890"/>
                <a:stretch/>
              </p:blipFill>
              <p:spPr>
                <a:xfrm>
                  <a:off x="4455328" y="4139769"/>
                  <a:ext cx="2343150" cy="218674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750BC8F-8F50-4C2A-F9DC-9DA699F9A269}"/>
                    </a:ext>
                  </a:extLst>
                </p:cNvPr>
                <p:cNvSpPr/>
                <p:nvPr/>
              </p:nvSpPr>
              <p:spPr>
                <a:xfrm>
                  <a:off x="4397669" y="4139770"/>
                  <a:ext cx="2419859" cy="422184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2E12B82-34BA-3FD0-A000-F596FD128FB6}"/>
                    </a:ext>
                  </a:extLst>
                </p:cNvPr>
                <p:cNvSpPr txBox="1"/>
                <p:nvPr/>
              </p:nvSpPr>
              <p:spPr>
                <a:xfrm>
                  <a:off x="5508744" y="3928206"/>
                  <a:ext cx="130878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 b="1" dirty="0"/>
                    <a:t>MT3D_Unconfined</a:t>
                  </a: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ADA27DA-5FF2-79A0-9D01-EE30612E1F63}"/>
                  </a:ext>
                </a:extLst>
              </p:cNvPr>
              <p:cNvSpPr/>
              <p:nvPr/>
            </p:nvSpPr>
            <p:spPr>
              <a:xfrm>
                <a:off x="7070031" y="209515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53D2D2-43A6-6B6C-E80D-9404A543E672}"/>
                  </a:ext>
                </a:extLst>
              </p:cNvPr>
              <p:cNvSpPr/>
              <p:nvPr/>
            </p:nvSpPr>
            <p:spPr>
              <a:xfrm>
                <a:off x="7070032" y="3294691"/>
                <a:ext cx="1250183" cy="227924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1EEF0B-EFD9-2500-5CCF-91DB072E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1682"/>
            <a:stretch/>
          </p:blipFill>
          <p:spPr>
            <a:xfrm>
              <a:off x="7824857" y="5797177"/>
              <a:ext cx="1997916" cy="837428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76D742-9FB4-9072-EF1B-8A9203666CF3}"/>
                </a:ext>
              </a:extLst>
            </p:cNvPr>
            <p:cNvSpPr/>
            <p:nvPr/>
          </p:nvSpPr>
          <p:spPr>
            <a:xfrm flipV="1">
              <a:off x="7229475" y="3238839"/>
              <a:ext cx="2606338" cy="33957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BD3E24-E843-83FC-94E5-BB142E41F944}"/>
              </a:ext>
            </a:extLst>
          </p:cNvPr>
          <p:cNvGrpSpPr/>
          <p:nvPr/>
        </p:nvGrpSpPr>
        <p:grpSpPr>
          <a:xfrm>
            <a:off x="9891922" y="2204180"/>
            <a:ext cx="2228809" cy="4390548"/>
            <a:chOff x="9758493" y="2267426"/>
            <a:chExt cx="2228809" cy="439054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F8B2A0-C8AE-6FCE-A799-CBC00F4560BF}"/>
                </a:ext>
              </a:extLst>
            </p:cNvPr>
            <p:cNvGrpSpPr/>
            <p:nvPr/>
          </p:nvGrpSpPr>
          <p:grpSpPr>
            <a:xfrm>
              <a:off x="9825127" y="2355542"/>
              <a:ext cx="2162175" cy="4221489"/>
              <a:chOff x="322818" y="916891"/>
              <a:chExt cx="2162175" cy="422148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6ECF7D4-88C9-1D31-04BC-60A27A94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818" y="916891"/>
                <a:ext cx="2162175" cy="4221489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AB9FB0-18BC-EEB3-ACD4-B264E748528F}"/>
                  </a:ext>
                </a:extLst>
              </p:cNvPr>
              <p:cNvSpPr/>
              <p:nvPr/>
            </p:nvSpPr>
            <p:spPr>
              <a:xfrm>
                <a:off x="322818" y="1105879"/>
                <a:ext cx="1248127" cy="213646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8A05283-2C5E-D1C7-1779-7C9C610732DA}"/>
                </a:ext>
              </a:extLst>
            </p:cNvPr>
            <p:cNvSpPr/>
            <p:nvPr/>
          </p:nvSpPr>
          <p:spPr>
            <a:xfrm flipV="1">
              <a:off x="9758493" y="2267426"/>
              <a:ext cx="2162175" cy="4390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FA50C99-F694-CADC-E89E-7B427FC3465C}"/>
              </a:ext>
            </a:extLst>
          </p:cNvPr>
          <p:cNvGrpSpPr/>
          <p:nvPr/>
        </p:nvGrpSpPr>
        <p:grpSpPr>
          <a:xfrm>
            <a:off x="3155977" y="1867157"/>
            <a:ext cx="2654648" cy="1765049"/>
            <a:chOff x="6961169" y="519473"/>
            <a:chExt cx="2654648" cy="176504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B9079C7-6FD7-4227-37E0-B1BF56D3651C}"/>
                </a:ext>
              </a:extLst>
            </p:cNvPr>
            <p:cNvSpPr/>
            <p:nvPr/>
          </p:nvSpPr>
          <p:spPr>
            <a:xfrm>
              <a:off x="6961169" y="519473"/>
              <a:ext cx="2654648" cy="17650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FAF1B1-1AD3-A74C-EED7-018C6C64B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3420" b="21739"/>
            <a:stretch/>
          </p:blipFill>
          <p:spPr>
            <a:xfrm>
              <a:off x="7079038" y="592082"/>
              <a:ext cx="1800225" cy="21058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E13CEF-C4DC-6451-0388-2A156402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566"/>
            <a:stretch/>
          </p:blipFill>
          <p:spPr>
            <a:xfrm>
              <a:off x="7209279" y="783009"/>
              <a:ext cx="1762997" cy="14573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50DBEEF-D827-874B-0716-1ED7DAC7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5875" y="1608303"/>
              <a:ext cx="1670021" cy="56734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C202361-A2A2-680C-4F39-917843711936}"/>
                </a:ext>
              </a:extLst>
            </p:cNvPr>
            <p:cNvSpPr/>
            <p:nvPr/>
          </p:nvSpPr>
          <p:spPr>
            <a:xfrm>
              <a:off x="7065131" y="572427"/>
              <a:ext cx="928431" cy="210582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76ED74-FA02-5992-0FE8-C5CB2F1C4A91}"/>
              </a:ext>
            </a:extLst>
          </p:cNvPr>
          <p:cNvGrpSpPr/>
          <p:nvPr/>
        </p:nvGrpSpPr>
        <p:grpSpPr>
          <a:xfrm>
            <a:off x="3158071" y="514401"/>
            <a:ext cx="2679987" cy="1283799"/>
            <a:chOff x="400204" y="5371427"/>
            <a:chExt cx="2679987" cy="128379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5E129B-9254-5883-5EF8-8E1702AEDCC9}"/>
                </a:ext>
              </a:extLst>
            </p:cNvPr>
            <p:cNvGrpSpPr/>
            <p:nvPr/>
          </p:nvGrpSpPr>
          <p:grpSpPr>
            <a:xfrm>
              <a:off x="400204" y="5371427"/>
              <a:ext cx="2669542" cy="1283799"/>
              <a:chOff x="486049" y="5166585"/>
              <a:chExt cx="2669542" cy="1283799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22CEF81-4571-200B-71A3-ED05555731D9}"/>
                  </a:ext>
                </a:extLst>
              </p:cNvPr>
              <p:cNvGrpSpPr/>
              <p:nvPr/>
            </p:nvGrpSpPr>
            <p:grpSpPr>
              <a:xfrm>
                <a:off x="496671" y="5166585"/>
                <a:ext cx="2658920" cy="1216532"/>
                <a:chOff x="8932809" y="2673568"/>
                <a:chExt cx="2583898" cy="1182206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BFC1344-30BF-5E21-6852-F19B04475CBD}"/>
                    </a:ext>
                  </a:extLst>
                </p:cNvPr>
                <p:cNvGrpSpPr/>
                <p:nvPr/>
              </p:nvGrpSpPr>
              <p:grpSpPr>
                <a:xfrm>
                  <a:off x="8964941" y="2898295"/>
                  <a:ext cx="2551766" cy="957479"/>
                  <a:chOff x="61525" y="3936047"/>
                  <a:chExt cx="2551766" cy="957479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620D8C7-CD2C-5302-692D-F81A7511C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 t="59959" b="31580"/>
                  <a:stretch/>
                </p:blipFill>
                <p:spPr>
                  <a:xfrm>
                    <a:off x="222516" y="4377227"/>
                    <a:ext cx="2390775" cy="20147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2D32FCE-F7B5-5A69-8AEC-37431B4444DA}"/>
                      </a:ext>
                    </a:extLst>
                  </p:cNvPr>
                  <p:cNvSpPr txBox="1"/>
                  <p:nvPr/>
                </p:nvSpPr>
                <p:spPr>
                  <a:xfrm>
                    <a:off x="61525" y="4564525"/>
                    <a:ext cx="2507488" cy="3290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pPr algn="r"/>
                    <a:r>
                      <a:rPr lang="en-US" sz="800" b="0" dirty="0">
                        <a:solidFill>
                          <a:srgbClr val="0000FF"/>
                        </a:solidFill>
                      </a:rPr>
                      <a:t>https://doi-usgs.github.io/modflow-setup/latest/notebooks/Pleasant_lake_lgr_example.html</a:t>
                    </a:r>
                    <a:endParaRPr lang="LID4096" sz="800" b="0" dirty="0">
                      <a:solidFill>
                        <a:srgbClr val="0000FF"/>
                      </a:solidFill>
                    </a:endParaRPr>
                  </a:p>
                </p:txBody>
              </p:sp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2C3E558-2024-8950-015C-0F6914B82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rcRect t="2473" b="19824"/>
                  <a:stretch/>
                </p:blipFill>
                <p:spPr>
                  <a:xfrm>
                    <a:off x="158111" y="3936047"/>
                    <a:ext cx="1295400" cy="4292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5E9EE5FF-0FEA-8881-1FEE-37AF16B73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b="87844"/>
                <a:stretch/>
              </p:blipFill>
              <p:spPr>
                <a:xfrm>
                  <a:off x="8932809" y="2673568"/>
                  <a:ext cx="1285875" cy="201471"/>
                </a:xfrm>
                <a:prstGeom prst="rect">
                  <a:avLst/>
                </a:prstGeom>
              </p:spPr>
            </p:pic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89504-42CD-3477-5E07-ACD7BAB0DFA4}"/>
                  </a:ext>
                </a:extLst>
              </p:cNvPr>
              <p:cNvSpPr/>
              <p:nvPr/>
            </p:nvSpPr>
            <p:spPr>
              <a:xfrm>
                <a:off x="486049" y="5397839"/>
                <a:ext cx="2652554" cy="105254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4A44CF-B7F6-259E-90F1-F9D8621C5A48}"/>
                </a:ext>
              </a:extLst>
            </p:cNvPr>
            <p:cNvSpPr txBox="1"/>
            <p:nvPr/>
          </p:nvSpPr>
          <p:spPr>
            <a:xfrm>
              <a:off x="1541777" y="5783093"/>
              <a:ext cx="1538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r"/>
              <a:r>
                <a:rPr lang="en-US" dirty="0"/>
                <a:t>git env! mfsetup kernel</a:t>
              </a:r>
              <a:endParaRPr lang="LID4096" sz="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6C859B6-2B71-A069-79D5-12AF158EFA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8693" y="5580151"/>
            <a:ext cx="3152775" cy="100965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427F05-4755-A12D-F66A-A7D7C08BC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1" t="8619" r="-131" b="82757"/>
          <a:stretch/>
        </p:blipFill>
        <p:spPr>
          <a:xfrm>
            <a:off x="6033067" y="506031"/>
            <a:ext cx="1638300" cy="21604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B1ECD1D-5C66-2EFC-0461-F43F6CA6DCC3}"/>
              </a:ext>
            </a:extLst>
          </p:cNvPr>
          <p:cNvGrpSpPr/>
          <p:nvPr/>
        </p:nvGrpSpPr>
        <p:grpSpPr>
          <a:xfrm>
            <a:off x="303357" y="4537408"/>
            <a:ext cx="1902554" cy="2114550"/>
            <a:chOff x="303357" y="4537408"/>
            <a:chExt cx="1902554" cy="21145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BE743-53E0-A915-9446-D1BCF97C1A74}"/>
                </a:ext>
              </a:extLst>
            </p:cNvPr>
            <p:cNvGrpSpPr/>
            <p:nvPr/>
          </p:nvGrpSpPr>
          <p:grpSpPr>
            <a:xfrm>
              <a:off x="303357" y="4610920"/>
              <a:ext cx="349683" cy="1762105"/>
              <a:chOff x="1651795" y="3318206"/>
              <a:chExt cx="349683" cy="17621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B8A1EFD-4F88-93D2-5771-9C8DC2A8694E}"/>
                  </a:ext>
                </a:extLst>
              </p:cNvPr>
              <p:cNvGrpSpPr/>
              <p:nvPr/>
            </p:nvGrpSpPr>
            <p:grpSpPr>
              <a:xfrm>
                <a:off x="1651795" y="3318206"/>
                <a:ext cx="349683" cy="741089"/>
                <a:chOff x="1651795" y="3318206"/>
                <a:chExt cx="349683" cy="741089"/>
              </a:xfrm>
            </p:grpSpPr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34A7139-04E1-A86D-2B96-EABCC9892DB1}"/>
                    </a:ext>
                  </a:extLst>
                </p:cNvPr>
                <p:cNvSpPr/>
                <p:nvPr/>
              </p:nvSpPr>
              <p:spPr>
                <a:xfrm>
                  <a:off x="1653460" y="3318206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E307F3A5-0DA1-D50C-808E-78EAE766A9CF}"/>
                    </a:ext>
                  </a:extLst>
                </p:cNvPr>
                <p:cNvSpPr/>
                <p:nvPr/>
              </p:nvSpPr>
              <p:spPr>
                <a:xfrm>
                  <a:off x="1651795" y="3786817"/>
                  <a:ext cx="348018" cy="272478"/>
                </a:xfrm>
                <a:prstGeom prst="rightArrow">
                  <a:avLst/>
                </a:prstGeom>
                <a:noFill/>
                <a:ln w="6350"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7E397E24-B884-BFA9-A87A-5087E6A064A9}"/>
                  </a:ext>
                </a:extLst>
              </p:cNvPr>
              <p:cNvSpPr/>
              <p:nvPr/>
            </p:nvSpPr>
            <p:spPr>
              <a:xfrm>
                <a:off x="1652528" y="4807833"/>
                <a:ext cx="348018" cy="272478"/>
              </a:xfrm>
              <a:prstGeom prst="rightArrow">
                <a:avLst/>
              </a:prstGeom>
              <a:noFill/>
              <a:ln w="6350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>
                <a:noAutofit/>
              </a:bodyPr>
              <a:lstStyle/>
              <a:p>
                <a:endParaRPr lang="LID4096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2932BF6-E188-188E-CAEF-2987DFC1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386" y="4537408"/>
              <a:ext cx="1533525" cy="21145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919E65-3BA1-96C3-1AB2-32DE38C7930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278"/>
          <a:stretch/>
        </p:blipFill>
        <p:spPr>
          <a:xfrm>
            <a:off x="205364" y="215054"/>
            <a:ext cx="1857375" cy="2585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92CE6-1E20-373F-BA1F-959E82F29E63}"/>
              </a:ext>
            </a:extLst>
          </p:cNvPr>
          <p:cNvSpPr/>
          <p:nvPr/>
        </p:nvSpPr>
        <p:spPr>
          <a:xfrm>
            <a:off x="118918" y="2204180"/>
            <a:ext cx="1427871" cy="2142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1898F-39F3-37D4-0BF4-D015CA9AF300}"/>
              </a:ext>
            </a:extLst>
          </p:cNvPr>
          <p:cNvSpPr txBox="1"/>
          <p:nvPr/>
        </p:nvSpPr>
        <p:spPr>
          <a:xfrm>
            <a:off x="1439148" y="59848"/>
            <a:ext cx="89412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E782-BD20-7651-0232-B34F87E11771}"/>
              </a:ext>
            </a:extLst>
          </p:cNvPr>
          <p:cNvSpPr txBox="1"/>
          <p:nvPr/>
        </p:nvSpPr>
        <p:spPr>
          <a:xfrm>
            <a:off x="11215352" y="1880751"/>
            <a:ext cx="8303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300">
                <a:solidFill>
                  <a:srgbClr val="0000FF"/>
                </a:solidFill>
              </a:defRPr>
            </a:lvl1pPr>
          </a:lstStyle>
          <a:p>
            <a:r>
              <a:rPr lang="en" b="1" dirty="0">
                <a:solidFill>
                  <a:srgbClr val="FF0000"/>
                </a:solidFill>
              </a:rPr>
              <a:t>offscreen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0F5E3F-33F4-6774-BBFA-1366DC742FD5}"/>
              </a:ext>
            </a:extLst>
          </p:cNvPr>
          <p:cNvGrpSpPr/>
          <p:nvPr/>
        </p:nvGrpSpPr>
        <p:grpSpPr>
          <a:xfrm>
            <a:off x="216430" y="1357471"/>
            <a:ext cx="5799275" cy="5321724"/>
            <a:chOff x="3200884" y="818959"/>
            <a:chExt cx="5799275" cy="5321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364ACC-6E0E-1B4F-D91F-BCEB766EB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9654" y="915069"/>
              <a:ext cx="1743075" cy="20478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600CDC-B04C-0139-61D3-499379E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8516"/>
            <a:stretch/>
          </p:blipFill>
          <p:spPr>
            <a:xfrm>
              <a:off x="7214649" y="915069"/>
              <a:ext cx="1663187" cy="162877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9E696-BBC2-8C1A-3363-8FE2F9D0E576}"/>
                </a:ext>
              </a:extLst>
            </p:cNvPr>
            <p:cNvGrpSpPr/>
            <p:nvPr/>
          </p:nvGrpSpPr>
          <p:grpSpPr>
            <a:xfrm>
              <a:off x="3234263" y="3008172"/>
              <a:ext cx="1945059" cy="2459101"/>
              <a:chOff x="2388817" y="3019925"/>
              <a:chExt cx="1945059" cy="245910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B5F9225-9A64-CBF2-096D-11C73ECF9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2732" b="4343"/>
              <a:stretch/>
            </p:blipFill>
            <p:spPr>
              <a:xfrm>
                <a:off x="2388817" y="3019925"/>
                <a:ext cx="1945058" cy="61957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C671119-4F6B-6730-E7EC-BD561E2A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8643" b="59195"/>
              <a:stretch/>
            </p:blipFill>
            <p:spPr>
              <a:xfrm>
                <a:off x="2388818" y="3670341"/>
                <a:ext cx="1945058" cy="4197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35EF3A-7752-DA59-FA0A-CAC713ABC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6280" b="14689"/>
              <a:stretch/>
            </p:blipFill>
            <p:spPr>
              <a:xfrm>
                <a:off x="2388818" y="4126962"/>
                <a:ext cx="1945058" cy="21939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C93F54-58C7-C399-24CC-FA67F7D3F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1244"/>
              <a:stretch/>
            </p:blipFill>
            <p:spPr>
              <a:xfrm>
                <a:off x="2388818" y="4402701"/>
                <a:ext cx="1945058" cy="107632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0B5C77-66A5-7AFD-6B23-E012833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30388"/>
            <a:stretch/>
          </p:blipFill>
          <p:spPr>
            <a:xfrm>
              <a:off x="5258773" y="915069"/>
              <a:ext cx="1876425" cy="5067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D2A3A-AAF9-AC1A-EA29-8FC6CB9CB08F}"/>
                </a:ext>
              </a:extLst>
            </p:cNvPr>
            <p:cNvSpPr/>
            <p:nvPr/>
          </p:nvSpPr>
          <p:spPr>
            <a:xfrm>
              <a:off x="3200884" y="818959"/>
              <a:ext cx="5799275" cy="532172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F4EBAB-7DBC-18DB-3D7D-53A4CF966855}"/>
              </a:ext>
            </a:extLst>
          </p:cNvPr>
          <p:cNvGrpSpPr/>
          <p:nvPr/>
        </p:nvGrpSpPr>
        <p:grpSpPr>
          <a:xfrm>
            <a:off x="6177121" y="2725649"/>
            <a:ext cx="5798450" cy="3963170"/>
            <a:chOff x="1233742" y="407384"/>
            <a:chExt cx="5798450" cy="39631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DBF7213-16CB-C4D0-6125-E46BFBE98C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38309" y="582139"/>
              <a:ext cx="5519298" cy="3788414"/>
              <a:chOff x="2420773" y="448767"/>
              <a:chExt cx="5760195" cy="395376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EEEC771-EE1A-39FA-8A92-3C6C5BEFC5FA}"/>
                  </a:ext>
                </a:extLst>
              </p:cNvPr>
              <p:cNvGrpSpPr/>
              <p:nvPr/>
            </p:nvGrpSpPr>
            <p:grpSpPr>
              <a:xfrm>
                <a:off x="2654058" y="681450"/>
                <a:ext cx="5526910" cy="3721080"/>
                <a:chOff x="2739015" y="189312"/>
                <a:chExt cx="5526910" cy="372108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32FE996-7EBA-B655-837D-213EC0D8C6EC}"/>
                    </a:ext>
                  </a:extLst>
                </p:cNvPr>
                <p:cNvGrpSpPr/>
                <p:nvPr/>
              </p:nvGrpSpPr>
              <p:grpSpPr>
                <a:xfrm>
                  <a:off x="2739015" y="189312"/>
                  <a:ext cx="1609725" cy="2247900"/>
                  <a:chOff x="2486609" y="-67934"/>
                  <a:chExt cx="1609725" cy="22479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09E89DA5-BEAD-B2F2-9214-808377A096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6609" y="-67934"/>
                    <a:ext cx="1609725" cy="22479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C96AD352-87A5-0021-D97F-37DE08790B2E}"/>
                      </a:ext>
                    </a:extLst>
                  </p:cNvPr>
                  <p:cNvSpPr/>
                  <p:nvPr/>
                </p:nvSpPr>
                <p:spPr>
                  <a:xfrm>
                    <a:off x="2486609" y="1143157"/>
                    <a:ext cx="1463040" cy="183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E54D556-B644-C5E3-290A-DA82E4488BA9}"/>
                    </a:ext>
                  </a:extLst>
                </p:cNvPr>
                <p:cNvGrpSpPr/>
                <p:nvPr/>
              </p:nvGrpSpPr>
              <p:grpSpPr>
                <a:xfrm>
                  <a:off x="4202814" y="195642"/>
                  <a:ext cx="2638425" cy="3714750"/>
                  <a:chOff x="4133991" y="1300021"/>
                  <a:chExt cx="2638425" cy="3714750"/>
                </a:xfrm>
              </p:grpSpPr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7625AE44-17AA-D298-F739-E84FB8396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33991" y="1300021"/>
                    <a:ext cx="2638425" cy="371475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0FBC66C-9AC5-9331-463D-4CF7C5C5B2FB}"/>
                      </a:ext>
                    </a:extLst>
                  </p:cNvPr>
                  <p:cNvSpPr/>
                  <p:nvPr/>
                </p:nvSpPr>
                <p:spPr>
                  <a:xfrm>
                    <a:off x="4178361" y="4341892"/>
                    <a:ext cx="2376347" cy="5741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7FBBB6B-AE12-AE4C-D3F4-CB0C5A74D693}"/>
                    </a:ext>
                  </a:extLst>
                </p:cNvPr>
                <p:cNvGrpSpPr/>
                <p:nvPr/>
              </p:nvGrpSpPr>
              <p:grpSpPr>
                <a:xfrm>
                  <a:off x="6090522" y="189312"/>
                  <a:ext cx="2175403" cy="3478324"/>
                  <a:chOff x="8656776" y="214768"/>
                  <a:chExt cx="2175403" cy="3478324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EAB3267E-F872-13A2-17BA-AF00A5F92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 b="27014"/>
                  <a:stretch/>
                </p:blipFill>
                <p:spPr>
                  <a:xfrm>
                    <a:off x="8656776" y="214768"/>
                    <a:ext cx="2009775" cy="611768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2D2C4FA0-487E-77AD-165B-3EAEB42F3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32436" b="52945"/>
                  <a:stretch/>
                </p:blipFill>
                <p:spPr>
                  <a:xfrm>
                    <a:off x="9390632" y="627367"/>
                    <a:ext cx="1441547" cy="30657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8C2161E7-49E0-83C2-EEE7-FFC62A31467C}"/>
                    </a:ext>
                  </a:extLst>
                </p:cNvPr>
                <p:cNvSpPr/>
                <p:nvPr/>
              </p:nvSpPr>
              <p:spPr>
                <a:xfrm>
                  <a:off x="3936051" y="3231977"/>
                  <a:ext cx="226337" cy="259169"/>
                </a:xfrm>
                <a:prstGeom prst="right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81C58B0-23BF-B2D3-DA66-B508BCA9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-446" t="56994" r="47483" b="26641"/>
              <a:stretch/>
            </p:blipFill>
            <p:spPr>
              <a:xfrm>
                <a:off x="2420773" y="448767"/>
                <a:ext cx="1159385" cy="183332"/>
              </a:xfrm>
              <a:prstGeom prst="rect">
                <a:avLst/>
              </a:prstGeom>
              <a:ln w="19050">
                <a:solidFill>
                  <a:srgbClr val="0000FF"/>
                </a:solidFill>
              </a:ln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0A0294-0F5D-9D79-7B70-51AC7EBFC152}"/>
                </a:ext>
              </a:extLst>
            </p:cNvPr>
            <p:cNvSpPr/>
            <p:nvPr/>
          </p:nvSpPr>
          <p:spPr>
            <a:xfrm>
              <a:off x="1233742" y="407384"/>
              <a:ext cx="5798450" cy="39631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AD66C2-F0B3-162A-BAE1-7CAE1E847A69}"/>
              </a:ext>
            </a:extLst>
          </p:cNvPr>
          <p:cNvGrpSpPr/>
          <p:nvPr/>
        </p:nvGrpSpPr>
        <p:grpSpPr>
          <a:xfrm>
            <a:off x="8784968" y="217100"/>
            <a:ext cx="3190602" cy="2371315"/>
            <a:chOff x="7886973" y="2688278"/>
            <a:chExt cx="3190602" cy="23713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95CEA62-A948-3E9C-87AF-C1B440CD333F}"/>
                </a:ext>
              </a:extLst>
            </p:cNvPr>
            <p:cNvGrpSpPr/>
            <p:nvPr/>
          </p:nvGrpSpPr>
          <p:grpSpPr>
            <a:xfrm>
              <a:off x="7920338" y="2694491"/>
              <a:ext cx="2957472" cy="2365102"/>
              <a:chOff x="6775140" y="4329612"/>
              <a:chExt cx="2957472" cy="23651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0E353AE-28AE-99FB-D268-11C4C48B9BC9}"/>
                  </a:ext>
                </a:extLst>
              </p:cNvPr>
              <p:cNvGrpSpPr/>
              <p:nvPr/>
            </p:nvGrpSpPr>
            <p:grpSpPr>
              <a:xfrm>
                <a:off x="6775140" y="4329612"/>
                <a:ext cx="2953937" cy="2365102"/>
                <a:chOff x="6775140" y="4329612"/>
                <a:chExt cx="2953937" cy="236510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357D48-C2C1-5029-38F9-E11D746D78CF}"/>
                    </a:ext>
                  </a:extLst>
                </p:cNvPr>
                <p:cNvGrpSpPr/>
                <p:nvPr/>
              </p:nvGrpSpPr>
              <p:grpSpPr>
                <a:xfrm>
                  <a:off x="6775140" y="4329612"/>
                  <a:ext cx="2953937" cy="2365102"/>
                  <a:chOff x="6791763" y="4265589"/>
                  <a:chExt cx="2953937" cy="2365102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66413C9-2071-B843-2540-4B163053D98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38" y="6369081"/>
                    <a:ext cx="2906362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dirty="0"/>
                      <a:t>… extra: neversink _ PEST workflow</a:t>
                    </a: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02ED4CE6-EEED-30A0-1625-560986802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t="75159"/>
                  <a:stretch/>
                </p:blipFill>
                <p:spPr>
                  <a:xfrm>
                    <a:off x="6839338" y="4265589"/>
                    <a:ext cx="1800225" cy="210582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D34DD32E-D5DF-A50A-FD42-27F5BDA7C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920747" y="4481594"/>
                    <a:ext cx="1857375" cy="47625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E30AD298-E596-3A91-115E-72A8199F9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56483"/>
                  <a:stretch/>
                </p:blipFill>
                <p:spPr>
                  <a:xfrm>
                    <a:off x="6791763" y="5338134"/>
                    <a:ext cx="2952750" cy="108185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7ADB7B8-3A4C-205D-1F06-B1A6183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rcRect t="-284" b="83809"/>
                  <a:stretch/>
                </p:blipFill>
                <p:spPr>
                  <a:xfrm>
                    <a:off x="6792950" y="4908508"/>
                    <a:ext cx="2952750" cy="409567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E43F2AD-E722-2CA8-03B3-8A92001FA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631099" y="6165146"/>
                    <a:ext cx="1003187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LID4096"/>
                    </a:defPPr>
                    <a:lvl1pPr>
                      <a:defRPr sz="1100" b="1"/>
                    </a:lvl1pPr>
                  </a:lstStyle>
                  <a:p>
                    <a:r>
                      <a:rPr lang="en-US" sz="1000" dirty="0">
                        <a:solidFill>
                          <a:srgbClr val="FF0000"/>
                        </a:solidFill>
                      </a:rPr>
                      <a:t> … ongoing</a:t>
                    </a:r>
                    <a:endParaRPr lang="LID4096" sz="1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BC82040-8285-32E9-1D74-AD4D7FD03B1A}"/>
                    </a:ext>
                  </a:extLst>
                </p:cNvPr>
                <p:cNvSpPr/>
                <p:nvPr/>
              </p:nvSpPr>
              <p:spPr>
                <a:xfrm>
                  <a:off x="6904124" y="4759238"/>
                  <a:ext cx="928431" cy="210582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 anchorCtr="0">
                  <a:noAutofit/>
                </a:bodyPr>
                <a:lstStyle/>
                <a:p>
                  <a:endParaRPr lang="LID4096"/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5BA2419-47A7-DE89-A28D-E8ABB7A3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9525" y="4342599"/>
                <a:ext cx="1233087" cy="942034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8F0546-7047-D1C5-5952-E28AF3B05633}"/>
                  </a:ext>
                </a:extLst>
              </p:cNvPr>
              <p:cNvSpPr txBox="1"/>
              <p:nvPr/>
            </p:nvSpPr>
            <p:spPr>
              <a:xfrm>
                <a:off x="7762032" y="5131928"/>
                <a:ext cx="160271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LID4096"/>
                </a:defPPr>
                <a:lvl1pPr>
                  <a:defRPr sz="1100" b="1"/>
                </a:lvl1pPr>
              </a:lstStyle>
              <a:p>
                <a:r>
                  <a:rPr lang="LID4096" dirty="0"/>
                  <a:t>pleasant-lake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DC816C-F3BC-E0F5-634D-E3F8299C8F05}"/>
                </a:ext>
              </a:extLst>
            </p:cNvPr>
            <p:cNvSpPr/>
            <p:nvPr/>
          </p:nvSpPr>
          <p:spPr>
            <a:xfrm>
              <a:off x="7886973" y="2688278"/>
              <a:ext cx="3190602" cy="237131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0">
              <a:noAutofit/>
            </a:bodyPr>
            <a:lstStyle/>
            <a:p>
              <a:endParaRPr lang="LID4096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F1811A-73E6-ACBE-5FE2-4FBDA147996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5642" b="45681"/>
          <a:stretch/>
        </p:blipFill>
        <p:spPr>
          <a:xfrm>
            <a:off x="216430" y="1065102"/>
            <a:ext cx="1962150" cy="226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307AC-AC5F-FC57-20D4-8A69D6091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34" t="53073" r="-434" b="38250"/>
          <a:stretch/>
        </p:blipFill>
        <p:spPr>
          <a:xfrm>
            <a:off x="2268045" y="1043202"/>
            <a:ext cx="1962150" cy="226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F596-8E27-DFDC-27B0-DD05759BCB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997" t="68218" r="-1997" b="23105"/>
          <a:stretch/>
        </p:blipFill>
        <p:spPr>
          <a:xfrm>
            <a:off x="4269377" y="1057579"/>
            <a:ext cx="1962150" cy="22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EFF3-ACD6-136E-24FB-47C7B24705D1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B26E1-5A36-69F5-F1DC-A48D56088789}"/>
              </a:ext>
            </a:extLst>
          </p:cNvPr>
          <p:cNvSpPr/>
          <p:nvPr/>
        </p:nvSpPr>
        <p:spPr>
          <a:xfrm flipV="1">
            <a:off x="118918" y="106362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BBD70-9913-D13C-49B4-91E742BD4846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48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ED21E-9BB1-8AC8-0939-27FEF68CE5B1}"/>
              </a:ext>
            </a:extLst>
          </p:cNvPr>
          <p:cNvGrpSpPr>
            <a:grpSpLocks noChangeAspect="1"/>
          </p:cNvGrpSpPr>
          <p:nvPr/>
        </p:nvGrpSpPr>
        <p:grpSpPr>
          <a:xfrm>
            <a:off x="275195" y="227555"/>
            <a:ext cx="5731131" cy="5011017"/>
            <a:chOff x="275196" y="227555"/>
            <a:chExt cx="3827248" cy="3346356"/>
          </a:xfrm>
          <a:effectLst/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53BF6-DC53-22E8-769C-F7013946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97" y="1334744"/>
              <a:ext cx="2443928" cy="2239167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20C76B-96BE-A50F-6BE5-2A5297D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96" y="227555"/>
              <a:ext cx="3827248" cy="110465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CD6447-2421-FABE-C8C7-0462810F96C3}"/>
              </a:ext>
            </a:extLst>
          </p:cNvPr>
          <p:cNvSpPr txBox="1"/>
          <p:nvPr/>
        </p:nvSpPr>
        <p:spPr>
          <a:xfrm>
            <a:off x="8179478" y="2570771"/>
            <a:ext cx="3599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Univers 47 CondensedLight"/>
              </a:rPr>
              <a:t>Multi-Node Well (MNW2) Package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2A61A-E26A-ABC7-D94B-F40FC5F1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70" y="2998582"/>
            <a:ext cx="3538923" cy="152467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CF75F-15E6-27CC-2876-68776E19DB1A}"/>
              </a:ext>
            </a:extLst>
          </p:cNvPr>
          <p:cNvSpPr txBox="1"/>
          <p:nvPr/>
        </p:nvSpPr>
        <p:spPr>
          <a:xfrm>
            <a:off x="10568455" y="4543798"/>
            <a:ext cx="1351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GSFLOW: Coupled Groundwater and Surface-Water Flow Model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7EDE4-C0C4-CED3-CCE4-0FAC88E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70" y="4563017"/>
            <a:ext cx="2219980" cy="201210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52DC-503D-635D-5D2E-0994A5670B40}"/>
              </a:ext>
            </a:extLst>
          </p:cNvPr>
          <p:cNvSpPr txBox="1"/>
          <p:nvPr/>
        </p:nvSpPr>
        <p:spPr>
          <a:xfrm>
            <a:off x="10988235" y="1866012"/>
            <a:ext cx="838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Horizontal </a:t>
            </a:r>
            <a:r>
              <a:rPr lang="en-US" sz="1000" b="1" i="0" u="none" strike="noStrike" baseline="0" dirty="0">
                <a:solidFill>
                  <a:srgbClr val="000000"/>
                </a:solidFill>
                <a:latin typeface="Univers 47 CondensedLight"/>
              </a:rPr>
              <a:t>MNW2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06172-ABE1-74F4-6FFE-E64096418282}"/>
              </a:ext>
            </a:extLst>
          </p:cNvPr>
          <p:cNvSpPr txBox="1"/>
          <p:nvPr/>
        </p:nvSpPr>
        <p:spPr>
          <a:xfrm>
            <a:off x="9757217" y="4795489"/>
            <a:ext cx="95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35A3F-1141-D6D7-719C-B4E09708CEF9}"/>
              </a:ext>
            </a:extLst>
          </p:cNvPr>
          <p:cNvSpPr txBox="1"/>
          <p:nvPr/>
        </p:nvSpPr>
        <p:spPr>
          <a:xfrm>
            <a:off x="272542" y="6261113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Application Programming Interface -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6BF4A-56A9-BD24-AC48-E991266F5A19}"/>
              </a:ext>
            </a:extLst>
          </p:cNvPr>
          <p:cNvSpPr txBox="1"/>
          <p:nvPr/>
        </p:nvSpPr>
        <p:spPr>
          <a:xfrm>
            <a:off x="10286712" y="2319080"/>
            <a:ext cx="170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SFR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22297-FDD7-7AAF-D422-85AD25A1141B}"/>
              </a:ext>
            </a:extLst>
          </p:cNvPr>
          <p:cNvSpPr txBox="1"/>
          <p:nvPr/>
        </p:nvSpPr>
        <p:spPr>
          <a:xfrm>
            <a:off x="3997713" y="1918970"/>
            <a:ext cx="211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pt-BR" dirty="0"/>
              <a:t>01</a:t>
            </a:r>
          </a:p>
          <a:p>
            <a:r>
              <a:rPr lang="pt-BR" dirty="0"/>
              <a:t>1d_advection_dispersion_reaction_example.ipynb</a:t>
            </a:r>
          </a:p>
          <a:p>
            <a:r>
              <a:rPr lang="pt-BR" dirty="0"/>
              <a:t>02</a:t>
            </a:r>
          </a:p>
          <a:p>
            <a:r>
              <a:rPr lang="LID4096" dirty="0"/>
              <a:t>https://modflow6-examples.readthedocs.io/en/latest/_examples/ex-gwf-maw-p03.html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EDE41-F95F-7A42-F875-881122E720AA}"/>
              </a:ext>
            </a:extLst>
          </p:cNvPr>
          <p:cNvSpPr txBox="1"/>
          <p:nvPr/>
        </p:nvSpPr>
        <p:spPr>
          <a:xfrm>
            <a:off x="9803760" y="1751832"/>
            <a:ext cx="104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b="1"/>
            </a:lvl1pPr>
          </a:lstStyle>
          <a:p>
            <a:r>
              <a:rPr lang="LID4096" dirty="0"/>
              <a:t>Reilly</a:t>
            </a:r>
          </a:p>
          <a:p>
            <a:r>
              <a:rPr lang="LID4096" dirty="0"/>
              <a:t>Problem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8C042-6EEF-93B0-CC2E-52C37C1E22D3}"/>
              </a:ext>
            </a:extLst>
          </p:cNvPr>
          <p:cNvSpPr txBox="1"/>
          <p:nvPr/>
        </p:nvSpPr>
        <p:spPr>
          <a:xfrm>
            <a:off x="8286570" y="6175013"/>
            <a:ext cx="170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/>
            </a:lvl1pPr>
          </a:lstStyle>
          <a:p>
            <a:r>
              <a:rPr lang="en-US" noProof="0" dirty="0">
                <a:solidFill>
                  <a:srgbClr val="0000FF"/>
                </a:solidFill>
              </a:rPr>
              <a:t>03_UZF1_Sagehen _ unconfined _MF2005.pdf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CFFD6-FEB5-A4DA-ED3F-6A5B06803CE3}"/>
              </a:ext>
            </a:extLst>
          </p:cNvPr>
          <p:cNvSpPr txBox="1"/>
          <p:nvPr/>
        </p:nvSpPr>
        <p:spPr>
          <a:xfrm>
            <a:off x="9901266" y="4238594"/>
            <a:ext cx="2015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000" b="1">
                <a:solidFill>
                  <a:srgbClr val="0000FF"/>
                </a:solidFill>
              </a:defRPr>
            </a:lvl1pPr>
          </a:lstStyle>
          <a:p>
            <a:r>
              <a:rPr lang="LID4096" dirty="0"/>
              <a:t>01_MNW2_Reilly_Problem.pdf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A61D-182D-F5A1-6BF3-42C703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89" y="3143742"/>
            <a:ext cx="1400175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C7848-3086-612D-9795-AEC24811D7C8}"/>
              </a:ext>
            </a:extLst>
          </p:cNvPr>
          <p:cNvSpPr txBox="1"/>
          <p:nvPr/>
        </p:nvSpPr>
        <p:spPr>
          <a:xfrm>
            <a:off x="2746246" y="1977556"/>
            <a:ext cx="12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&amp; MT3D</a:t>
            </a:r>
          </a:p>
          <a:p>
            <a:pPr algn="ctr"/>
            <a:r>
              <a:rPr lang="en-US" b="1" dirty="0"/>
              <a:t>NWT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70A00-2D13-4FDB-F9C6-A04AFC21E456}"/>
              </a:ext>
            </a:extLst>
          </p:cNvPr>
          <p:cNvSpPr txBox="1"/>
          <p:nvPr/>
        </p:nvSpPr>
        <p:spPr>
          <a:xfrm>
            <a:off x="10593320" y="156864"/>
            <a:ext cx="161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2F13F-5998-DFA2-C728-E23CC84000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5" t="76200" r="51571" b="15123"/>
          <a:stretch/>
        </p:blipFill>
        <p:spPr>
          <a:xfrm>
            <a:off x="7217232" y="1111976"/>
            <a:ext cx="939171" cy="2264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ABC235-3BC8-A358-E98D-EB15065DA255}"/>
              </a:ext>
            </a:extLst>
          </p:cNvPr>
          <p:cNvSpPr/>
          <p:nvPr/>
        </p:nvSpPr>
        <p:spPr>
          <a:xfrm flipV="1">
            <a:off x="7065367" y="1125194"/>
            <a:ext cx="1427871" cy="200025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 anchorCtr="0">
            <a:no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143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E8F0A-60CD-A561-F6D6-871CE9410B8D}"/>
              </a:ext>
            </a:extLst>
          </p:cNvPr>
          <p:cNvGrpSpPr>
            <a:grpSpLocks noChangeAspect="1"/>
          </p:cNvGrpSpPr>
          <p:nvPr/>
        </p:nvGrpSpPr>
        <p:grpSpPr>
          <a:xfrm>
            <a:off x="342899" y="146722"/>
            <a:ext cx="11588263" cy="6518397"/>
            <a:chOff x="0" y="0"/>
            <a:chExt cx="12192001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C3C8C3E-2C42-7991-F405-28FD565DABB0}"/>
                </a:ext>
              </a:extLst>
            </p:cNvPr>
            <p:cNvGrpSpPr/>
            <p:nvPr/>
          </p:nvGrpSpPr>
          <p:grpSpPr>
            <a:xfrm>
              <a:off x="0" y="0"/>
              <a:ext cx="12192001" cy="6858000"/>
              <a:chOff x="0" y="0"/>
              <a:chExt cx="1219200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24B42F-9D26-7C86-64A7-9024AF2B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606BCE7-1A0A-9F1E-A8E7-8382746B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4037" y="5752901"/>
                <a:ext cx="2107964" cy="110509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8F315A-003D-745D-5820-F85D29207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78553" y="6366618"/>
                <a:ext cx="2107964" cy="4913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A72393-6F74-04A9-BADE-6993BFA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7708" y="5963542"/>
                <a:ext cx="2107964" cy="4913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C19CF9-F294-ADDA-070D-7A0685B288E4}"/>
                </a:ext>
              </a:extLst>
            </p:cNvPr>
            <p:cNvSpPr txBox="1"/>
            <p:nvPr/>
          </p:nvSpPr>
          <p:spPr>
            <a:xfrm>
              <a:off x="88087" y="218410"/>
              <a:ext cx="17134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100" b="1"/>
              </a:lvl1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ECOSYSTEM</a:t>
              </a:r>
              <a:endParaRPr lang="LID4096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099B1B-47E8-AF8E-742C-D908456165AB}"/>
              </a:ext>
            </a:extLst>
          </p:cNvPr>
          <p:cNvSpPr txBox="1"/>
          <p:nvPr/>
        </p:nvSpPr>
        <p:spPr>
          <a:xfrm>
            <a:off x="367014" y="6393847"/>
            <a:ext cx="1564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pPr algn="l"/>
            <a:r>
              <a:rPr lang="LID4096" u="none" dirty="0"/>
              <a:t>christianlangevin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AD5E6-F580-2CEB-3E35-5ED78FA467F5}"/>
              </a:ext>
            </a:extLst>
          </p:cNvPr>
          <p:cNvSpPr/>
          <p:nvPr/>
        </p:nvSpPr>
        <p:spPr>
          <a:xfrm>
            <a:off x="8155459" y="58735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807AA6-F25C-0F2A-8ECB-4DE4E71D9C4A}"/>
              </a:ext>
            </a:extLst>
          </p:cNvPr>
          <p:cNvSpPr/>
          <p:nvPr/>
        </p:nvSpPr>
        <p:spPr>
          <a:xfrm>
            <a:off x="2364260" y="5028165"/>
            <a:ext cx="1013253" cy="3693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D5A2D-16F4-4580-620E-32DDC748C04B}"/>
              </a:ext>
            </a:extLst>
          </p:cNvPr>
          <p:cNvSpPr/>
          <p:nvPr/>
        </p:nvSpPr>
        <p:spPr>
          <a:xfrm>
            <a:off x="3637693" y="5941978"/>
            <a:ext cx="403655" cy="1749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373D1-DAC2-ED8B-BCF7-77D87742A23B}"/>
              </a:ext>
            </a:extLst>
          </p:cNvPr>
          <p:cNvSpPr/>
          <p:nvPr/>
        </p:nvSpPr>
        <p:spPr>
          <a:xfrm>
            <a:off x="8048117" y="451913"/>
            <a:ext cx="1010158" cy="46704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065C5D-7F3F-7F70-A218-65344DE1EDB4}"/>
              </a:ext>
            </a:extLst>
          </p:cNvPr>
          <p:cNvSpPr/>
          <p:nvPr/>
        </p:nvSpPr>
        <p:spPr>
          <a:xfrm>
            <a:off x="4581525" y="154781"/>
            <a:ext cx="1183236" cy="62848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65DF-A153-59A0-44E5-05C7646CEA65}"/>
              </a:ext>
            </a:extLst>
          </p:cNvPr>
          <p:cNvSpPr txBox="1"/>
          <p:nvPr/>
        </p:nvSpPr>
        <p:spPr>
          <a:xfrm>
            <a:off x="447296" y="4922246"/>
            <a:ext cx="1232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tx2"/>
                </a:solidFill>
              </a:rPr>
              <a:t>Teachable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Documented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Reliable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Robust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Efficient 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Extensible</a:t>
            </a:r>
          </a:p>
          <a:p>
            <a:r>
              <a:rPr lang="en-GB" sz="1200" noProof="0" dirty="0">
                <a:solidFill>
                  <a:schemeClr val="tx2"/>
                </a:solidFill>
              </a:rPr>
              <a:t>Portable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1CAA6-8287-DA9D-F8C2-880626FC13F9}"/>
              </a:ext>
            </a:extLst>
          </p:cNvPr>
          <p:cNvSpPr txBox="1"/>
          <p:nvPr/>
        </p:nvSpPr>
        <p:spPr>
          <a:xfrm>
            <a:off x="9241937" y="4935832"/>
            <a:ext cx="1232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noProof="0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369D-97CD-062F-89DC-9D56C0216784}"/>
              </a:ext>
            </a:extLst>
          </p:cNvPr>
          <p:cNvSpPr txBox="1"/>
          <p:nvPr/>
        </p:nvSpPr>
        <p:spPr>
          <a:xfrm>
            <a:off x="10953514" y="4935832"/>
            <a:ext cx="895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algn="ctr">
              <a:defRPr sz="1200" u="sng">
                <a:solidFill>
                  <a:schemeClr val="tx2"/>
                </a:solidFill>
              </a:defRPr>
            </a:lvl1pPr>
          </a:lstStyle>
          <a:p>
            <a:r>
              <a:rPr lang="en-GB" u="none" dirty="0"/>
              <a:t>SFR</a:t>
            </a:r>
          </a:p>
          <a:p>
            <a:r>
              <a:rPr lang="en-GB" u="none" dirty="0"/>
              <a:t>MNW2</a:t>
            </a:r>
          </a:p>
          <a:p>
            <a:r>
              <a:rPr lang="en-GB" u="none" dirty="0"/>
              <a:t>MVR packages</a:t>
            </a:r>
          </a:p>
        </p:txBody>
      </p:sp>
    </p:spTree>
    <p:extLst>
      <p:ext uri="{BB962C8B-B14F-4D97-AF65-F5344CB8AC3E}">
        <p14:creationId xmlns:p14="http://schemas.microsoft.com/office/powerpoint/2010/main" val="39853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21668</TotalTime>
  <Words>355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Univers 47 CondensedLight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452</cp:revision>
  <dcterms:created xsi:type="dcterms:W3CDTF">2024-12-17T09:33:28Z</dcterms:created>
  <dcterms:modified xsi:type="dcterms:W3CDTF">2025-04-20T10:05:09Z</dcterms:modified>
</cp:coreProperties>
</file>